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1" r:id="rId3"/>
    <p:sldId id="288" r:id="rId4"/>
    <p:sldId id="303" r:id="rId5"/>
    <p:sldId id="286" r:id="rId6"/>
    <p:sldId id="269" r:id="rId7"/>
    <p:sldId id="307" r:id="rId8"/>
    <p:sldId id="289" r:id="rId9"/>
    <p:sldId id="287" r:id="rId10"/>
    <p:sldId id="290" r:id="rId11"/>
    <p:sldId id="285" r:id="rId12"/>
    <p:sldId id="277" r:id="rId1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62" autoAdjust="0"/>
    <p:restoredTop sz="86439" autoAdjust="0"/>
  </p:normalViewPr>
  <p:slideViewPr>
    <p:cSldViewPr>
      <p:cViewPr>
        <p:scale>
          <a:sx n="50" d="100"/>
          <a:sy n="50" d="100"/>
        </p:scale>
        <p:origin x="-82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73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3.xml"/><Relationship Id="rId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4FAB57D-FF7C-4C5A-B290-BFA6F747DE19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BD85DFB-AE37-4F35-9CB2-86944E210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8262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C861A26-00C9-4200-8502-FC15AC24932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6E76DFB8-2329-4C78-B174-DA31E66A8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0415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813" indent="-296813">
              <a:buFont typeface="+mj-lt"/>
              <a:buAutoNum type="arabicPeriod"/>
            </a:pPr>
            <a:r>
              <a:rPr lang="en-US" dirty="0" smtClean="0"/>
              <a:t>Design and Conduct a Survey to Learn Parish Understanding of Stewardship   </a:t>
            </a:r>
            <a:r>
              <a:rPr lang="en-US" dirty="0" smtClean="0">
                <a:solidFill>
                  <a:srgbClr val="FF0000"/>
                </a:solidFill>
              </a:rPr>
              <a:t>SURVEY LEADER</a:t>
            </a:r>
          </a:p>
          <a:p>
            <a:pPr marL="595257" lvl="1" indent="-220164"/>
            <a:r>
              <a:rPr lang="en-US" i="1" dirty="0" smtClean="0"/>
              <a:t>Use survey monkey</a:t>
            </a:r>
          </a:p>
          <a:p>
            <a:pPr marL="595257" lvl="1" indent="-220164"/>
            <a:r>
              <a:rPr lang="en-US" i="1" dirty="0" smtClean="0"/>
              <a:t>Choose a cross section of parishioners (at random)</a:t>
            </a:r>
          </a:p>
          <a:p>
            <a:pPr marL="595257" lvl="1" indent="-220164"/>
            <a:r>
              <a:rPr lang="en-US" i="1" dirty="0" smtClean="0"/>
              <a:t>Report results to the Training Design Team</a:t>
            </a:r>
          </a:p>
          <a:p>
            <a:pPr marL="296813" indent="-296813">
              <a:buFont typeface="+mj-lt"/>
              <a:buAutoNum type="arabicPeriod"/>
            </a:pPr>
            <a:r>
              <a:rPr lang="en-US" dirty="0" smtClean="0"/>
              <a:t>Design a Training Class  </a:t>
            </a:r>
            <a:r>
              <a:rPr lang="en-US" dirty="0" smtClean="0">
                <a:solidFill>
                  <a:srgbClr val="FF0000"/>
                </a:solidFill>
              </a:rPr>
              <a:t>TRAINING DESIGN LEADER</a:t>
            </a:r>
            <a:endParaRPr lang="en-US" dirty="0" smtClean="0"/>
          </a:p>
          <a:p>
            <a:pPr marL="595257" lvl="1" indent="-220164"/>
            <a:r>
              <a:rPr lang="en-US" i="1" dirty="0" smtClean="0"/>
              <a:t>Create instructor and participant materials, create messages for communication</a:t>
            </a:r>
          </a:p>
          <a:p>
            <a:pPr marL="595257" lvl="1" indent="-220164"/>
            <a:r>
              <a:rPr lang="en-US" i="1" dirty="0" smtClean="0"/>
              <a:t>Conduct a “Train the Trainer” session for all trainers</a:t>
            </a:r>
          </a:p>
          <a:p>
            <a:pPr marL="296813" indent="-296813">
              <a:buFont typeface="+mj-lt"/>
              <a:buAutoNum type="arabicPeriod"/>
            </a:pPr>
            <a:r>
              <a:rPr lang="en-US" dirty="0" smtClean="0"/>
              <a:t>Recruit and Select Trainers   </a:t>
            </a:r>
            <a:r>
              <a:rPr lang="en-US" dirty="0" smtClean="0">
                <a:solidFill>
                  <a:srgbClr val="FF0000"/>
                </a:solidFill>
              </a:rPr>
              <a:t>RECRUITING LEADER</a:t>
            </a:r>
            <a:endParaRPr lang="en-US" dirty="0" smtClean="0"/>
          </a:p>
          <a:p>
            <a:pPr marL="595257" lvl="1" indent="-220164"/>
            <a:r>
              <a:rPr lang="en-US" i="1" dirty="0" smtClean="0"/>
              <a:t>Establish criteria for trainers under the advisement of the Stewardship Committee</a:t>
            </a:r>
          </a:p>
          <a:p>
            <a:pPr marL="595257" lvl="1" indent="-220164"/>
            <a:r>
              <a:rPr lang="en-US" i="1" dirty="0" smtClean="0"/>
              <a:t>Create a candidate list for the Stewardship Committee to review</a:t>
            </a:r>
          </a:p>
          <a:p>
            <a:pPr marL="595257" lvl="1" indent="-220164"/>
            <a:r>
              <a:rPr lang="en-US" i="1" dirty="0" smtClean="0"/>
              <a:t>Invite and “Sell” the Trainers</a:t>
            </a:r>
          </a:p>
          <a:p>
            <a:pPr marL="595257" lvl="1" indent="-220164"/>
            <a:r>
              <a:rPr lang="en-US" i="1" dirty="0" smtClean="0"/>
              <a:t>Schedule trainers for a “Train the Trainer” session, providing them with materials in advance</a:t>
            </a:r>
          </a:p>
          <a:p>
            <a:pPr marL="296813" indent="-296813">
              <a:buFont typeface="+mj-lt"/>
              <a:buAutoNum type="arabicPeriod"/>
            </a:pPr>
            <a:r>
              <a:rPr lang="en-US" dirty="0" smtClean="0"/>
              <a:t>Identify Groups to attend Training and Schedule Them   </a:t>
            </a:r>
            <a:r>
              <a:rPr lang="en-US" dirty="0" smtClean="0">
                <a:solidFill>
                  <a:srgbClr val="FF0000"/>
                </a:solidFill>
              </a:rPr>
              <a:t>LOGISTICS LEADER</a:t>
            </a:r>
            <a:endParaRPr lang="en-US" dirty="0" smtClean="0"/>
          </a:p>
          <a:p>
            <a:pPr lvl="1"/>
            <a:r>
              <a:rPr lang="en-US" i="1" dirty="0" smtClean="0"/>
              <a:t>Get timing and information from Training Design Team</a:t>
            </a:r>
          </a:p>
          <a:p>
            <a:pPr lvl="1"/>
            <a:r>
              <a:rPr lang="en-US" i="1" dirty="0" smtClean="0"/>
              <a:t>Handle communications with the leaders, manage “master calendar”, schedule rooms, plan refreshments</a:t>
            </a:r>
          </a:p>
          <a:p>
            <a:pPr lvl="1"/>
            <a:r>
              <a:rPr lang="en-US" i="1" dirty="0" smtClean="0"/>
              <a:t>Priority will be Leadership Teams, Ministry Teams, Demographic Groups (Young, Elderly, Newlyweds, Parents, Professionals, etc.)</a:t>
            </a:r>
          </a:p>
          <a:p>
            <a:pPr marL="296813" indent="-296813">
              <a:buFont typeface="+mj-lt"/>
              <a:buAutoNum type="arabicPeriod"/>
            </a:pPr>
            <a:r>
              <a:rPr lang="en-US" dirty="0" smtClean="0"/>
              <a:t>Coordinate Scheduling of  Parish Volunteers to ICSC Annually (Focus on “TEACHERS” within the Parish)</a:t>
            </a:r>
            <a:r>
              <a:rPr lang="en-US" dirty="0" smtClean="0">
                <a:solidFill>
                  <a:srgbClr val="FF0000"/>
                </a:solidFill>
              </a:rPr>
              <a:t>   ICSC COORDINATOR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46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00:00</a:t>
            </a:r>
          </a:p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15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37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84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LEADERS, MARKET your needs to STEWARDS looking</a:t>
            </a:r>
            <a:r>
              <a:rPr lang="en-US" baseline="0" dirty="0" smtClean="0"/>
              <a:t> ways to give that FIT.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3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00:10</a:t>
            </a:r>
          </a:p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99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LITTLEST THINGS MAKE A DIFFERENCE…..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03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310-80A7-4483-9328-6224FF53E59F}" type="datetime1">
              <a:rPr lang="en-US" smtClean="0"/>
              <a:t>10/4/2014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F29E-4C3A-465A-88E8-6D0D74C4C0DF}" type="datetime1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D52-C010-43BC-B09A-324186763463}" type="datetime1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E54-56E6-4ECC-8927-5D05A3991E14}" type="datetime1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0D78-ADB2-42C8-A370-7B5B0B9ECDAC}" type="datetime1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D012-8DA2-453C-8B42-E2C4E35C7A8A}" type="datetime1">
              <a:rPr lang="en-US" smtClean="0"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D332-1D80-43E1-A74B-FAB2A3DED7FA}" type="datetime1">
              <a:rPr lang="en-US" smtClean="0"/>
              <a:t>10/4/2014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F617-C3A8-4BEB-856F-44C5E3FA1B0F}" type="datetime1">
              <a:rPr lang="en-US" smtClean="0"/>
              <a:t>10/4/2014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4999-48CB-4058-AB8A-D9185F672A1C}" type="datetime1">
              <a:rPr lang="en-US" smtClean="0"/>
              <a:t>10/4/2014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1860-8E55-4207-811A-F8FE4DBA9DD5}" type="datetime1">
              <a:rPr lang="en-US" smtClean="0"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9CB-4410-4A4F-8883-BD217B6D3DE3}" type="datetime1">
              <a:rPr lang="en-US" smtClean="0"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EE4D76-68B0-4DDF-91BF-5BE8085CF08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AB6ED2-A36D-4F9A-8C74-29E587CFBF48}" type="datetime1">
              <a:rPr lang="en-US" smtClean="0"/>
              <a:t>10/4/2014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EE4D76-68B0-4DDF-91BF-5BE8085CF08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josephsstewardship.weebl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source=images&amp;cd=&amp;docid=OgEswfqanEtxEM&amp;tbnid=BsfcYkHfoFU6LM:&amp;ved=0CAUQjRw&amp;url=http://district.mpcsd.org/modules/cms/pages.phtml?sessionid=1e6aa65f99bea45ffd8c7285151cbe54&amp;pageid=259999&amp;sessionid=1e6aa65f99bea45ffd8c7285151cbe54&amp;printable=TRUE&amp;sessionid=1e6aa65f99bea45ffd8c7285151cbe54&amp;portrait_or_landscape=portrait&amp;sessionid=1e6aa65f99bea45ffd8c7285151cbe54&amp;ei=OlK_Uf26BYzdqQHnuIDACg&amp;psig=AFQjCNFthqseMt2UjcXkFEblw161U-aDWA&amp;ust=137157912231547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704" y="-228600"/>
            <a:ext cx="7851648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Stewardship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704" y="1628336"/>
            <a:ext cx="7854696" cy="4848664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Continuing the Growth of Stewardship </a:t>
            </a:r>
          </a:p>
          <a:p>
            <a:r>
              <a:rPr lang="en-US" sz="3000" dirty="0" smtClean="0"/>
              <a:t>at St. Joseph’s</a:t>
            </a:r>
            <a:endParaRPr lang="en-US" sz="2200" dirty="0" smtClean="0"/>
          </a:p>
          <a:p>
            <a:endParaRPr lang="en-US" dirty="0"/>
          </a:p>
          <a:p>
            <a:r>
              <a:rPr lang="en-US" dirty="0" smtClean="0"/>
              <a:t>ICSC </a:t>
            </a:r>
            <a:r>
              <a:rPr lang="en-US" dirty="0" smtClean="0"/>
              <a:t>Conference</a:t>
            </a:r>
          </a:p>
          <a:p>
            <a:r>
              <a:rPr lang="en-US" dirty="0" smtClean="0"/>
              <a:t>Orlando, Florida</a:t>
            </a:r>
          </a:p>
          <a:p>
            <a:r>
              <a:rPr lang="en-US" dirty="0" smtClean="0"/>
              <a:t>Monday, October 6, </a:t>
            </a:r>
            <a:r>
              <a:rPr lang="en-US" dirty="0" smtClean="0"/>
              <a:t>2014</a:t>
            </a:r>
          </a:p>
          <a:p>
            <a:endParaRPr lang="en-US" dirty="0"/>
          </a:p>
          <a:p>
            <a:r>
              <a:rPr lang="en-US" dirty="0" smtClean="0"/>
              <a:t>Request materials through our site:</a:t>
            </a:r>
          </a:p>
          <a:p>
            <a:r>
              <a:rPr lang="en-US" u="sng" dirty="0">
                <a:hlinkClick r:id="rId2"/>
              </a:rPr>
              <a:t>www.StJosephsStewardship.weebly.com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0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kmarsell\AppData\Local\Microsoft\Windows\Temporary Internet Files\Content.IE5\1DYPRYAZ\MC900198988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10148" y="5095875"/>
            <a:ext cx="243385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Individual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rgbClr val="C00000"/>
                </a:solidFill>
              </a:rPr>
              <a:t>Private</a:t>
            </a:r>
            <a:r>
              <a:rPr lang="en-US" dirty="0" smtClean="0"/>
              <a:t> Budgeting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077200" cy="4876801"/>
          </a:xfrm>
        </p:spPr>
        <p:txBody>
          <a:bodyPr>
            <a:normAutofit/>
          </a:bodyPr>
          <a:lstStyle/>
          <a:p>
            <a:pPr marL="571500" lvl="1" indent="-282575">
              <a:buFont typeface="+mj-lt"/>
              <a:buAutoNum type="arabicPeriod"/>
            </a:pPr>
            <a:r>
              <a:rPr lang="en-US" dirty="0" smtClean="0"/>
              <a:t>Determine how much money and goods you can/do give today.</a:t>
            </a:r>
          </a:p>
          <a:p>
            <a:pPr marL="571500" lvl="1" indent="-282575">
              <a:buFont typeface="+mj-lt"/>
              <a:buAutoNum type="arabicPeriod"/>
            </a:pPr>
            <a:r>
              <a:rPr lang="en-US" dirty="0" smtClean="0"/>
              <a:t>Find a place where you can make a sacrifice to give a little bit more this year. (Do this every year!)</a:t>
            </a:r>
          </a:p>
          <a:p>
            <a:pPr marL="571500" lvl="1" indent="-282575">
              <a:buFont typeface="+mj-lt"/>
              <a:buAutoNum type="arabicPeriod"/>
            </a:pPr>
            <a:r>
              <a:rPr lang="en-US" dirty="0" smtClean="0"/>
              <a:t>Decide where and when you will do your giving.</a:t>
            </a:r>
          </a:p>
          <a:p>
            <a:pPr marL="571500" lvl="1" indent="-282575">
              <a:buFont typeface="+mj-lt"/>
              <a:buAutoNum type="arabicPeriod"/>
            </a:pPr>
            <a:r>
              <a:rPr lang="en-US" dirty="0" smtClean="0"/>
              <a:t>Give THANKS to GOD for your ability to GIVE!</a:t>
            </a:r>
          </a:p>
          <a:p>
            <a:pPr marL="571500" lvl="1" indent="-282575">
              <a:buFont typeface="+mj-lt"/>
              <a:buAutoNum type="arabicPeriod"/>
            </a:pPr>
            <a:endParaRPr lang="en-US" dirty="0"/>
          </a:p>
          <a:p>
            <a:pPr marL="288925" lvl="1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Remember:  MONEY is “stored TALENT”!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3019" y="152400"/>
            <a:ext cx="3347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Give Generously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2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i="1" dirty="0" smtClean="0">
                <a:solidFill>
                  <a:srgbClr val="C00000"/>
                </a:solidFill>
              </a:rPr>
              <a:t>Key Takeaway from the Training</a:t>
            </a:r>
            <a:br>
              <a:rPr lang="en-US" sz="3200" i="1" dirty="0" smtClean="0">
                <a:solidFill>
                  <a:srgbClr val="C00000"/>
                </a:solidFill>
              </a:rPr>
            </a:br>
            <a:r>
              <a:rPr lang="en-US" sz="4000" dirty="0" smtClean="0"/>
              <a:t>My Stewardship Plan: Living My Faith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43920"/>
              </p:ext>
            </p:extLst>
          </p:nvPr>
        </p:nvGraphicFramePr>
        <p:xfrm>
          <a:off x="533400" y="1828800"/>
          <a:ext cx="8270981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752"/>
                <a:gridCol w="1716848"/>
                <a:gridCol w="3276600"/>
                <a:gridCol w="1717781"/>
              </a:tblGrid>
              <a:tr h="96910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Personally and with my family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In/With</a:t>
                      </a:r>
                    </a:p>
                    <a:p>
                      <a:pPr algn="ctr"/>
                      <a:r>
                        <a:rPr lang="en-US" sz="1400" dirty="0" smtClean="0"/>
                        <a:t> My</a:t>
                      </a:r>
                      <a:r>
                        <a:rPr lang="en-US" sz="1400" baseline="0" dirty="0" smtClean="0"/>
                        <a:t> Ministry/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Committee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Outside the Parish/ At Work</a:t>
                      </a:r>
                      <a:endParaRPr lang="en-US" sz="1400" dirty="0"/>
                    </a:p>
                  </a:txBody>
                  <a:tcPr anchor="ctr"/>
                </a:tc>
              </a:tr>
              <a:tr h="1251764">
                <a:tc>
                  <a:txBody>
                    <a:bodyPr/>
                    <a:lstStyle/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2000" b="1" dirty="0" smtClean="0"/>
                        <a:t>Pray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1400" b="1" baseline="0" dirty="0" smtClean="0"/>
                        <a:t>Gratefully</a:t>
                      </a:r>
                      <a:br>
                        <a:rPr lang="en-US" sz="1400" b="1" baseline="0" dirty="0" smtClean="0"/>
                      </a:br>
                      <a:endParaRPr lang="en-US" sz="1400" b="1" baseline="0" dirty="0" smtClean="0"/>
                    </a:p>
                    <a:p>
                      <a:pPr algn="ctr"/>
                      <a:endParaRPr lang="en-US" sz="14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1251764">
                <a:tc>
                  <a:txBody>
                    <a:bodyPr/>
                    <a:lstStyle/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2000" b="1" dirty="0" smtClean="0"/>
                        <a:t>Serve </a:t>
                      </a:r>
                      <a:r>
                        <a:rPr lang="en-US" sz="1400" b="1" dirty="0" smtClean="0"/>
                        <a:t>Responsibly</a:t>
                      </a:r>
                    </a:p>
                    <a:p>
                      <a:pPr algn="ctr"/>
                      <a:endParaRPr 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1251764">
                <a:tc>
                  <a:txBody>
                    <a:bodyPr/>
                    <a:lstStyle/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2000" b="1" dirty="0" smtClean="0"/>
                        <a:t>Give </a:t>
                      </a:r>
                      <a:r>
                        <a:rPr lang="en-US" sz="1400" b="1" dirty="0" smtClean="0"/>
                        <a:t>Generously</a:t>
                      </a:r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6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564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We Learned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8686800" cy="2895600"/>
          </a:xfrm>
        </p:spPr>
        <p:txBody>
          <a:bodyPr>
            <a:normAutofit/>
          </a:bodyPr>
          <a:lstStyle/>
          <a:p>
            <a:pPr marL="288925" indent="-288925">
              <a:buFont typeface="+mj-lt"/>
              <a:buAutoNum type="arabicPeriod"/>
            </a:pPr>
            <a:r>
              <a:rPr lang="en-US" sz="1800" dirty="0" smtClean="0"/>
              <a:t>Top down was key</a:t>
            </a:r>
          </a:p>
          <a:p>
            <a:pPr marL="288925" indent="-288925">
              <a:buFont typeface="+mj-lt"/>
              <a:buAutoNum type="arabicPeriod"/>
            </a:pPr>
            <a:r>
              <a:rPr lang="en-US" sz="1800" dirty="0" smtClean="0"/>
              <a:t>Have Laypeople deliver the training</a:t>
            </a:r>
          </a:p>
          <a:p>
            <a:pPr marL="288925" indent="-288925">
              <a:buFont typeface="+mj-lt"/>
              <a:buAutoNum type="arabicPeriod"/>
            </a:pPr>
            <a:r>
              <a:rPr lang="en-US" sz="1800" dirty="0" smtClean="0"/>
              <a:t>Keep </a:t>
            </a:r>
            <a:r>
              <a:rPr lang="en-US" sz="1800" dirty="0"/>
              <a:t>it SIMPLE (The Model, the Message, the Training)</a:t>
            </a:r>
          </a:p>
          <a:p>
            <a:pPr lvl="1"/>
            <a:r>
              <a:rPr lang="en-US" sz="1600" dirty="0"/>
              <a:t>Target people at ALL stages of their walk of faith</a:t>
            </a:r>
          </a:p>
          <a:p>
            <a:pPr lvl="1"/>
            <a:r>
              <a:rPr lang="en-US" sz="1600" dirty="0"/>
              <a:t>Don’t be tempted to GO DEEP or INCLUDE EVERYTHING</a:t>
            </a:r>
          </a:p>
          <a:p>
            <a:pPr lvl="1"/>
            <a:r>
              <a:rPr lang="en-US" sz="1600" dirty="0"/>
              <a:t>Make the model FIT the culture of your parish (style-wise)</a:t>
            </a:r>
          </a:p>
          <a:p>
            <a:pPr marL="288925" indent="-288925">
              <a:buFont typeface="+mj-lt"/>
              <a:buAutoNum type="arabicPeriod"/>
            </a:pPr>
            <a:r>
              <a:rPr lang="en-US" sz="1800" dirty="0" smtClean="0"/>
              <a:t>Create a CONCRETE PLAN they walk away with</a:t>
            </a:r>
          </a:p>
          <a:p>
            <a:pPr lvl="1"/>
            <a:r>
              <a:rPr lang="en-US" sz="1600" dirty="0" smtClean="0"/>
              <a:t>Mail them the plan a month after the class (SASE)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Put the messages EVERYWHERE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581400"/>
            <a:ext cx="75438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On-Going Objectives</a:t>
            </a:r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724400"/>
            <a:ext cx="7620000" cy="19659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 2" panose="05020102010507070707" pitchFamily="18" charset="2"/>
              <a:buChar char="P"/>
            </a:pPr>
            <a:r>
              <a:rPr lang="en-US" sz="2000" dirty="0" smtClean="0"/>
              <a:t>Create a video that reiterates key messages of the training </a:t>
            </a:r>
          </a:p>
          <a:p>
            <a:r>
              <a:rPr lang="en-US" sz="2000" dirty="0" smtClean="0"/>
              <a:t>Align and strengthen Stewardship Model through the homilies, publications, signage,  and Parish events</a:t>
            </a:r>
          </a:p>
          <a:p>
            <a:r>
              <a:rPr lang="en-US" sz="2000" dirty="0" smtClean="0"/>
              <a:t>Create a tool for electronic matching of Parishioners gifts, skills, and interests with the needs of the Parish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4580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Stewardship Education: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922520"/>
          </a:xfrm>
        </p:spPr>
        <p:txBody>
          <a:bodyPr>
            <a:normAutofit fontScale="92500" lnSpcReduction="10000"/>
          </a:bodyPr>
          <a:lstStyle/>
          <a:p>
            <a:pPr marL="483553" indent="-457200">
              <a:buFont typeface="+mj-lt"/>
              <a:buAutoNum type="arabicPeriod"/>
            </a:pP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SURVEYED PARISHIONERS </a:t>
            </a:r>
            <a:r>
              <a:rPr lang="en-US" dirty="0" smtClean="0"/>
              <a:t>of all ages, cultures, and levels of involvement, “What does stewardship mean to you?” </a:t>
            </a:r>
          </a:p>
          <a:p>
            <a:pPr marL="483553" indent="-457200">
              <a:buFont typeface="+mj-lt"/>
              <a:buAutoNum type="arabicPeriod"/>
            </a:pP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DESIGNED TRAINING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smtClean="0"/>
              <a:t>to address key gaps based on  the messages learned at ICSC</a:t>
            </a:r>
          </a:p>
          <a:p>
            <a:pPr marL="808038" lvl="1" indent="-290513"/>
            <a:r>
              <a:rPr lang="en-US" dirty="0" smtClean="0"/>
              <a:t>Fr. Wagner and Committee reviewed the materials</a:t>
            </a:r>
          </a:p>
          <a:p>
            <a:pPr marL="808038" lvl="1" indent="-290513"/>
            <a:r>
              <a:rPr lang="en-US" dirty="0" smtClean="0"/>
              <a:t>Piloted the class and made adjustments, additions</a:t>
            </a:r>
          </a:p>
          <a:p>
            <a:pPr marL="483553" indent="-457200">
              <a:buFont typeface="+mj-lt"/>
              <a:buAutoNum type="arabicPeriod"/>
            </a:pPr>
            <a:r>
              <a:rPr lang="en-US" dirty="0" smtClean="0"/>
              <a:t>Church Office 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SCHEDULED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smtClean="0"/>
              <a:t>and Committee Members 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TAUGHT</a:t>
            </a:r>
            <a:r>
              <a:rPr lang="en-US" b="1" dirty="0" smtClean="0"/>
              <a:t> </a:t>
            </a:r>
            <a:r>
              <a:rPr lang="en-US" dirty="0" smtClean="0"/>
              <a:t>Classes to:</a:t>
            </a:r>
          </a:p>
          <a:p>
            <a:pPr marL="849313" lvl="1" indent="-331788"/>
            <a:r>
              <a:rPr lang="en-US" dirty="0" smtClean="0"/>
              <a:t>Clergy and Staff</a:t>
            </a:r>
          </a:p>
          <a:p>
            <a:pPr marL="849313" lvl="1" indent="-331788"/>
            <a:r>
              <a:rPr lang="en-US" dirty="0" smtClean="0"/>
              <a:t>Ministry Heads</a:t>
            </a:r>
          </a:p>
          <a:p>
            <a:pPr marL="849313" lvl="1" indent="-331788"/>
            <a:r>
              <a:rPr lang="en-US" dirty="0" smtClean="0"/>
              <a:t>Ministries as groups</a:t>
            </a:r>
          </a:p>
          <a:p>
            <a:pPr marL="849313" lvl="1" indent="-331788"/>
            <a:r>
              <a:rPr lang="en-US" dirty="0" smtClean="0"/>
              <a:t>NEXT :  “Open Enrollment”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Training Design Goals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Kept it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SIMPLE</a:t>
            </a:r>
          </a:p>
          <a:p>
            <a:pPr lvl="1"/>
            <a:r>
              <a:rPr lang="en-US" sz="1800" dirty="0" smtClean="0"/>
              <a:t>NOT a “Masters Class”, NOT a “Deep Dive”</a:t>
            </a:r>
          </a:p>
          <a:p>
            <a:r>
              <a:rPr lang="en-US" sz="2000" dirty="0" smtClean="0"/>
              <a:t>“</a:t>
            </a:r>
            <a:r>
              <a:rPr lang="en-US" sz="20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REMODELED</a:t>
            </a:r>
            <a:r>
              <a:rPr lang="en-US" sz="2000" dirty="0" smtClean="0"/>
              <a:t>” Understanding of Stewardship</a:t>
            </a:r>
          </a:p>
          <a:p>
            <a:pPr lvl="1"/>
            <a:r>
              <a:rPr lang="en-US" sz="1800" dirty="0" smtClean="0"/>
              <a:t>Translated “Time, Talent, and Treasure”</a:t>
            </a:r>
          </a:p>
          <a:p>
            <a:r>
              <a:rPr lang="en-US" sz="2000" dirty="0" smtClean="0"/>
              <a:t>Made Stewardship about </a:t>
            </a:r>
            <a:r>
              <a:rPr lang="en-US" sz="20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ACTION</a:t>
            </a: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RE-BALANCE</a:t>
            </a:r>
            <a:r>
              <a:rPr lang="en-US" sz="2000" dirty="0" smtClean="0"/>
              <a:t> “Unbalanced Stewards”</a:t>
            </a:r>
            <a:endParaRPr lang="en-US" sz="2000" dirty="0"/>
          </a:p>
        </p:txBody>
      </p:sp>
      <p:pic>
        <p:nvPicPr>
          <p:cNvPr id="8" name="Picture 4" descr="http://district.mpcsd.org/modules/groups/homepagefiles/cms/1602720/Image/three-legged-stool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42187"/>
            <a:ext cx="2779220" cy="214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4117146">
            <a:off x="7896524" y="2728809"/>
            <a:ext cx="830676" cy="400110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Franklin Gothic Heavy" pitchFamily="34" charset="0"/>
              </a:rPr>
              <a:t>GIVE</a:t>
            </a:r>
            <a:endParaRPr lang="en-US" sz="2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4440308">
            <a:off x="7383165" y="2446532"/>
            <a:ext cx="915764" cy="338554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1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Franklin Gothic Heavy" pitchFamily="34" charset="0"/>
              </a:rPr>
              <a:t>SERVE</a:t>
            </a:r>
            <a:endPara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rot="302536">
            <a:off x="6522815" y="1309614"/>
            <a:ext cx="2098075" cy="923330"/>
          </a:xfrm>
          <a:prstGeom prst="rect">
            <a:avLst/>
          </a:prstGeom>
          <a:noFill/>
          <a:scene3d>
            <a:camera prst="isometricOffAxis1Top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Franklin Gothic Heavy" pitchFamily="34" charset="0"/>
              </a:rPr>
              <a:t>FAITH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5804408">
            <a:off x="6206082" y="2606829"/>
            <a:ext cx="904415" cy="400110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Franklin Gothic Heavy" pitchFamily="34" charset="0"/>
              </a:rPr>
              <a:t>PRAY</a:t>
            </a:r>
            <a:endParaRPr lang="en-US" sz="2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56020" y="3223901"/>
            <a:ext cx="762000" cy="365125"/>
          </a:xfrm>
        </p:spPr>
        <p:txBody>
          <a:bodyPr/>
          <a:lstStyle/>
          <a:p>
            <a:fld id="{BEEE4D76-68B0-4DDF-91BF-5BE8085CF080}" type="slidenum">
              <a:rPr lang="en-US" smtClean="0"/>
              <a:t>3</a:t>
            </a:fld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35052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Our Theme</a:t>
            </a:r>
            <a:endParaRPr lang="en-US" sz="4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4495799"/>
            <a:ext cx="4191000" cy="198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2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Our Model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766971"/>
              </p:ext>
            </p:extLst>
          </p:nvPr>
        </p:nvGraphicFramePr>
        <p:xfrm>
          <a:off x="1219200" y="4343400"/>
          <a:ext cx="6248400" cy="20726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89051"/>
                <a:gridCol w="1755849"/>
                <a:gridCol w="2603500"/>
              </a:tblGrid>
              <a:tr h="490321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Previously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sng" dirty="0" smtClean="0"/>
                        <a:t>What?</a:t>
                      </a:r>
                      <a:endParaRPr lang="en-US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u="sng" dirty="0" smtClean="0"/>
                        <a:t>How?</a:t>
                      </a:r>
                      <a:endParaRPr lang="en-US" sz="28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90321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Pray   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Gratefully</a:t>
                      </a:r>
                      <a:endParaRPr lang="en-US" sz="2800" b="1" dirty="0" smtClean="0"/>
                    </a:p>
                  </a:txBody>
                  <a:tcPr anchor="ctr"/>
                </a:tc>
              </a:tr>
              <a:tr h="490321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Talent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Serve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Responsibly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490321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Treasure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Give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Generously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7526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conducting a survey of parishioners from all walks of life, we learned that while most associate “Stewardship” with “Time, Talent, and Treasure”, many are not clear on what each term means.</a:t>
            </a:r>
          </a:p>
          <a:p>
            <a:r>
              <a:rPr lang="en-US" dirty="0" smtClean="0"/>
              <a:t>In addition, we learned that most think of Stewardship as being about MONEY.</a:t>
            </a:r>
          </a:p>
          <a:p>
            <a:endParaRPr lang="en-US" dirty="0"/>
          </a:p>
          <a:p>
            <a:pPr algn="ctr"/>
            <a:r>
              <a:rPr lang="en-US" b="1" dirty="0" smtClean="0"/>
              <a:t>We concluded that our Stewardship Model needed to be </a:t>
            </a:r>
          </a:p>
          <a:p>
            <a:pPr algn="ctr"/>
            <a:r>
              <a:rPr lang="en-US" b="1" dirty="0" smtClean="0"/>
              <a:t>a more clear, specific call to action </a:t>
            </a:r>
          </a:p>
          <a:p>
            <a:pPr algn="ctr"/>
            <a:r>
              <a:rPr lang="en-US" b="1" dirty="0" smtClean="0"/>
              <a:t>that balances ALL aspects of Catholic Stewardship…</a:t>
            </a:r>
            <a:r>
              <a:rPr lang="en-US" b="1" i="1" dirty="0" smtClean="0"/>
              <a:t>not just money.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9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386" y="1066800"/>
            <a:ext cx="4629082" cy="525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3581400"/>
            <a:ext cx="23268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Plan your prayer life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Schedule your time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Protect this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1" y="263652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Use your greatest GIFTs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Find a FIT with the NEEDS of others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1" y="4051995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BUDGET your giving so it can be JOYFUL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Make a sacrifice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It all belongs to God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498055" y="533400"/>
            <a:ext cx="55168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a Nutshell: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4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The Message – New Focus</a:t>
            </a:r>
            <a:endParaRPr lang="en-US" dirty="0"/>
          </a:p>
        </p:txBody>
      </p:sp>
      <p:pic>
        <p:nvPicPr>
          <p:cNvPr id="4" name="Picture 4" descr="http://images.wikia.com/fallout/images/9/9d/Christianity_cross.pn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37782"/>
            <a:ext cx="4495800" cy="512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Emphasize BALANCE between prayer, service, and giving</a:t>
            </a:r>
          </a:p>
          <a:p>
            <a:pPr lvl="1"/>
            <a:r>
              <a:rPr lang="en-US" dirty="0" smtClean="0"/>
              <a:t>GRATEFUL PRAYER  is the foundation</a:t>
            </a:r>
          </a:p>
          <a:p>
            <a:pPr lvl="1"/>
            <a:r>
              <a:rPr lang="en-US" dirty="0" smtClean="0"/>
              <a:t>SERVE GOD using the unique gifts he has given YOU</a:t>
            </a:r>
          </a:p>
          <a:p>
            <a:pPr lvl="1"/>
            <a:r>
              <a:rPr lang="en-US" dirty="0" smtClean="0"/>
              <a:t>Discover how to GIVE JOYFULLY of material things through </a:t>
            </a:r>
            <a:r>
              <a:rPr lang="en-US" i="1" dirty="0" smtClean="0"/>
              <a:t>planning</a:t>
            </a:r>
            <a:r>
              <a:rPr lang="en-US" dirty="0" smtClean="0"/>
              <a:t>  with love.</a:t>
            </a:r>
          </a:p>
          <a:p>
            <a:r>
              <a:rPr lang="en-US" dirty="0" smtClean="0"/>
              <a:t>“Red Threads”</a:t>
            </a:r>
            <a:endParaRPr lang="en-US" dirty="0"/>
          </a:p>
          <a:p>
            <a:pPr lvl="1"/>
            <a:r>
              <a:rPr lang="en-US" dirty="0"/>
              <a:t>Put First Things First</a:t>
            </a:r>
          </a:p>
          <a:p>
            <a:pPr lvl="1"/>
            <a:r>
              <a:rPr lang="en-US" dirty="0"/>
              <a:t>Cycle of Gratitude</a:t>
            </a:r>
          </a:p>
          <a:p>
            <a:pPr lvl="1"/>
            <a:r>
              <a:rPr lang="en-US" dirty="0"/>
              <a:t>It All Belongs to God</a:t>
            </a:r>
          </a:p>
          <a:p>
            <a:r>
              <a:rPr lang="en-US" dirty="0" smtClean="0"/>
              <a:t>Broaden the concept of service to include family, workplace, and community outside of the parish</a:t>
            </a:r>
          </a:p>
          <a:p>
            <a:pPr lvl="1"/>
            <a:r>
              <a:rPr lang="en-US" dirty="0" smtClean="0"/>
              <a:t>Function as a disciple of Christ </a:t>
            </a:r>
            <a:r>
              <a:rPr lang="en-US" i="1" dirty="0" smtClean="0"/>
              <a:t>everywhere you live</a:t>
            </a:r>
          </a:p>
          <a:p>
            <a:pPr lvl="1"/>
            <a:r>
              <a:rPr lang="en-US" dirty="0" smtClean="0"/>
              <a:t>Give “permission” to parishioners to find </a:t>
            </a:r>
            <a:r>
              <a:rPr lang="en-US" b="1" dirty="0" smtClean="0"/>
              <a:t>balance</a:t>
            </a:r>
            <a:endParaRPr lang="en-US" b="1" dirty="0"/>
          </a:p>
        </p:txBody>
      </p:sp>
      <p:sp>
        <p:nvSpPr>
          <p:cNvPr id="5" name="Freeform 4"/>
          <p:cNvSpPr/>
          <p:nvPr/>
        </p:nvSpPr>
        <p:spPr>
          <a:xfrm rot="469043">
            <a:off x="3645476" y="915027"/>
            <a:ext cx="5257800" cy="6903720"/>
          </a:xfrm>
          <a:custGeom>
            <a:avLst/>
            <a:gdLst>
              <a:gd name="connsiteX0" fmla="*/ 0 w 5257800"/>
              <a:gd name="connsiteY0" fmla="*/ 6903720 h 6903720"/>
              <a:gd name="connsiteX1" fmla="*/ 685800 w 5257800"/>
              <a:gd name="connsiteY1" fmla="*/ 4663440 h 6903720"/>
              <a:gd name="connsiteX2" fmla="*/ 3108960 w 5257800"/>
              <a:gd name="connsiteY2" fmla="*/ 4686300 h 6903720"/>
              <a:gd name="connsiteX3" fmla="*/ 3200400 w 5257800"/>
              <a:gd name="connsiteY3" fmla="*/ 1965960 h 6903720"/>
              <a:gd name="connsiteX4" fmla="*/ 4823460 w 5257800"/>
              <a:gd name="connsiteY4" fmla="*/ 1417320 h 6903720"/>
              <a:gd name="connsiteX5" fmla="*/ 5257800 w 5257800"/>
              <a:gd name="connsiteY5" fmla="*/ 0 h 6903720"/>
              <a:gd name="connsiteX6" fmla="*/ 5257800 w 5257800"/>
              <a:gd name="connsiteY6" fmla="*/ 0 h 690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7800" h="6903720">
                <a:moveTo>
                  <a:pt x="0" y="6903720"/>
                </a:moveTo>
                <a:cubicBezTo>
                  <a:pt x="83820" y="5968365"/>
                  <a:pt x="167640" y="5033010"/>
                  <a:pt x="685800" y="4663440"/>
                </a:cubicBezTo>
                <a:cubicBezTo>
                  <a:pt x="1203960" y="4293870"/>
                  <a:pt x="2689860" y="5135880"/>
                  <a:pt x="3108960" y="4686300"/>
                </a:cubicBezTo>
                <a:cubicBezTo>
                  <a:pt x="3528060" y="4236720"/>
                  <a:pt x="2914650" y="2510790"/>
                  <a:pt x="3200400" y="1965960"/>
                </a:cubicBezTo>
                <a:cubicBezTo>
                  <a:pt x="3486150" y="1421130"/>
                  <a:pt x="4480560" y="1744980"/>
                  <a:pt x="4823460" y="1417320"/>
                </a:cubicBezTo>
                <a:cubicBezTo>
                  <a:pt x="5166360" y="1089660"/>
                  <a:pt x="5257800" y="0"/>
                  <a:pt x="5257800" y="0"/>
                </a:cubicBezTo>
                <a:lnTo>
                  <a:pt x="5257800" y="0"/>
                </a:ln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0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Instructional Design: </a:t>
            </a:r>
            <a:br>
              <a:rPr lang="en-US" dirty="0" smtClean="0"/>
            </a:br>
            <a:r>
              <a:rPr lang="en-US" sz="4000" dirty="0" smtClean="0"/>
              <a:t>Appealing to Different Adult Learning Styles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270028"/>
              </p:ext>
            </p:extLst>
          </p:nvPr>
        </p:nvGraphicFramePr>
        <p:xfrm>
          <a:off x="76200" y="2042160"/>
          <a:ext cx="8915401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876587"/>
                <a:gridCol w="1284422"/>
                <a:gridCol w="1511085"/>
                <a:gridCol w="1435531"/>
                <a:gridCol w="135997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Class Discussion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Concept/Model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Video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Exercise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Commit</a:t>
                      </a:r>
                    </a:p>
                    <a:p>
                      <a:pPr algn="ctr"/>
                      <a:r>
                        <a:rPr lang="en-US" sz="1600" dirty="0" smtClean="0"/>
                        <a:t> to Action</a:t>
                      </a:r>
                      <a:endParaRPr lang="en-US" sz="1600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Background &amp;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Definitions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What is Stewardship?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</a:t>
                      </a:r>
                      <a:r>
                        <a:rPr lang="en-US" sz="1600" baseline="0" dirty="0" smtClean="0"/>
                        <a:t> of The Model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“What is Stewardship?”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Who</a:t>
                      </a:r>
                      <a:r>
                        <a:rPr lang="en-US" sz="1600" baseline="0" dirty="0" smtClean="0"/>
                        <a:t> will you teach this to?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Pray Gratefully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Your</a:t>
                      </a:r>
                      <a:r>
                        <a:rPr lang="en-US" sz="1600" baseline="0" dirty="0" smtClean="0"/>
                        <a:t> experience with gratitude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Cycle</a:t>
                      </a:r>
                      <a:r>
                        <a:rPr lang="en-US" sz="1600" baseline="0" dirty="0" smtClean="0"/>
                        <a:t> of Gratitude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“The Power of Prayer”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Prayer Plan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Entry into My Stew Plan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Serve Responsibly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Why do people shy away</a:t>
                      </a:r>
                      <a:r>
                        <a:rPr lang="en-US" sz="1600" baseline="0" dirty="0" smtClean="0"/>
                        <a:t> from service?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Finding     </a:t>
                      </a:r>
                    </a:p>
                    <a:p>
                      <a:pPr algn="ctr"/>
                      <a:r>
                        <a:rPr lang="en-US" sz="1600" dirty="0" smtClean="0"/>
                        <a:t>a Fit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“Through God’s Eyes”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Skill Inventory/ Needs</a:t>
                      </a:r>
                      <a:r>
                        <a:rPr lang="en-US" sz="1600" baseline="0" dirty="0" smtClean="0"/>
                        <a:t> Assessment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Entry into My Stew Plan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Give Generously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What makes it tough to give?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Budget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“The Dimes”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Budget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Entry into My Stew Plan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Tying It All Together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Time </a:t>
                      </a:r>
                      <a:r>
                        <a:rPr lang="en-US" sz="1600" dirty="0" err="1" smtClean="0"/>
                        <a:t>Mgt</a:t>
                      </a:r>
                      <a:r>
                        <a:rPr lang="en-US" sz="1600" dirty="0" smtClean="0"/>
                        <a:t> Demands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Schedule God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St. Jo’s 2014</a:t>
                      </a:r>
                    </a:p>
                    <a:p>
                      <a:pPr algn="ctr"/>
                      <a:r>
                        <a:rPr lang="en-US" sz="1600" dirty="0" smtClean="0"/>
                        <a:t>Stew Video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Big Rocks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Reporting “Ah Ha” 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82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kmarsell\AppData\Local\Microsoft\Windows\Temporary Internet Files\Content.IE5\1DYPRYAZ\MC900198988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338622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>Exercise: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Personal Prayer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410200" cy="4389120"/>
          </a:xfrm>
        </p:spPr>
        <p:txBody>
          <a:bodyPr/>
          <a:lstStyle/>
          <a:p>
            <a:r>
              <a:rPr lang="en-US" dirty="0" smtClean="0"/>
              <a:t>Make a commitment to change</a:t>
            </a:r>
          </a:p>
          <a:p>
            <a:pPr lvl="1"/>
            <a:r>
              <a:rPr lang="en-US" dirty="0" smtClean="0"/>
              <a:t>What</a:t>
            </a:r>
          </a:p>
          <a:p>
            <a:pPr lvl="1"/>
            <a:r>
              <a:rPr lang="en-US" dirty="0" smtClean="0"/>
              <a:t>When</a:t>
            </a:r>
          </a:p>
          <a:p>
            <a:pPr lvl="1"/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How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6947">
            <a:off x="5728126" y="2287724"/>
            <a:ext cx="2311400" cy="3401269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6149">
            <a:off x="3896360" y="2608888"/>
            <a:ext cx="2667000" cy="358945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52645" y="152400"/>
            <a:ext cx="3077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Pray Gratefully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0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kmarsell\AppData\Local\Microsoft\Windows\Temporary Internet Files\Content.IE5\1DYPRYAZ\MC900198988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55443" y="4797325"/>
            <a:ext cx="3073318" cy="221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i="1" dirty="0"/>
              <a:t>Exercise: 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dirty="0" smtClean="0"/>
              <a:t>Who Does Your Ministry/Apostolate Need?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Complete this worksheet. (5 min</a:t>
            </a:r>
            <a:r>
              <a:rPr lang="en-US" sz="2000" dirty="0" smtClean="0"/>
              <a:t>)  Work </a:t>
            </a:r>
            <a:r>
              <a:rPr lang="en-US" sz="2000" dirty="0"/>
              <a:t>in </a:t>
            </a:r>
            <a:r>
              <a:rPr lang="en-US" sz="2000" dirty="0" smtClean="0"/>
              <a:t>groups to create a BROAD list. (20 </a:t>
            </a:r>
            <a:r>
              <a:rPr lang="en-US" sz="2000" dirty="0"/>
              <a:t>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48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People who have a knack for ________________.</a:t>
            </a:r>
          </a:p>
          <a:p>
            <a:r>
              <a:rPr lang="en-US" dirty="0" smtClean="0"/>
              <a:t>People who get along well with _________ people and people who _____________________.</a:t>
            </a:r>
          </a:p>
          <a:p>
            <a:r>
              <a:rPr lang="en-US" dirty="0" smtClean="0"/>
              <a:t>You need helpers who have a gift for ________________.</a:t>
            </a:r>
          </a:p>
          <a:p>
            <a:r>
              <a:rPr lang="en-US" dirty="0" smtClean="0"/>
              <a:t>You need helpers who are confident when they are _______________</a:t>
            </a:r>
            <a:r>
              <a:rPr lang="en-US" dirty="0" err="1" smtClean="0"/>
              <a:t>ing</a:t>
            </a:r>
            <a:r>
              <a:rPr lang="en-US" dirty="0" smtClean="0"/>
              <a:t>.</a:t>
            </a:r>
          </a:p>
          <a:p>
            <a:endParaRPr lang="en-US" sz="1100" dirty="0"/>
          </a:p>
          <a:p>
            <a:r>
              <a:rPr lang="en-US" i="1" dirty="0" smtClean="0"/>
              <a:t>How can you present these needs and                           opportunities to Parishioners?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242157" y="152400"/>
            <a:ext cx="3687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Serve Responsibly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4D76-68B0-4DDF-91BF-5BE8085CF08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82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522</TotalTime>
  <Words>1028</Words>
  <Application>Microsoft Office PowerPoint</Application>
  <PresentationFormat>On-screen Show (4:3)</PresentationFormat>
  <Paragraphs>193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Stewardship Strategy</vt:lpstr>
      <vt:lpstr>Stewardship Education: Steps</vt:lpstr>
      <vt:lpstr>Training Design Goals</vt:lpstr>
      <vt:lpstr>Our Model</vt:lpstr>
      <vt:lpstr>PowerPoint Presentation</vt:lpstr>
      <vt:lpstr>The Message – New Focus</vt:lpstr>
      <vt:lpstr>Instructional Design:  Appealing to Different Adult Learning Styles</vt:lpstr>
      <vt:lpstr> Exercise: Your Personal Prayer Plan</vt:lpstr>
      <vt:lpstr> Exercise:  Who Does Your Ministry/Apostolate Need? Complete this worksheet. (5 min)  Work in groups to create a BROAD list. (20 min)</vt:lpstr>
      <vt:lpstr>Individual Private Budgeting Exercise</vt:lpstr>
      <vt:lpstr>Key Takeaway from the Training My Stewardship Plan: Living My Faith</vt:lpstr>
      <vt:lpstr>What We Learned</vt:lpstr>
    </vt:vector>
  </TitlesOfParts>
  <Company>E &amp; J Gallo Winery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Stewardship</dc:title>
  <dc:creator>GALLO</dc:creator>
  <cp:lastModifiedBy>kmarsell</cp:lastModifiedBy>
  <cp:revision>122</cp:revision>
  <cp:lastPrinted>2014-09-24T00:43:26Z</cp:lastPrinted>
  <dcterms:created xsi:type="dcterms:W3CDTF">2012-10-17T04:09:05Z</dcterms:created>
  <dcterms:modified xsi:type="dcterms:W3CDTF">2014-10-05T04:42:40Z</dcterms:modified>
</cp:coreProperties>
</file>